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0"/>
  </p:notesMasterIdLst>
  <p:handoutMasterIdLst>
    <p:handoutMasterId r:id="rId21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95" r:id="rId13"/>
    <p:sldId id="464" r:id="rId14"/>
    <p:sldId id="492" r:id="rId15"/>
    <p:sldId id="261" r:id="rId16"/>
    <p:sldId id="494" r:id="rId17"/>
    <p:sldId id="263" r:id="rId18"/>
    <p:sldId id="264" r:id="rId19"/>
  </p:sldIdLst>
  <p:sldSz cx="24382413" cy="13716000"/>
  <p:notesSz cx="6858000" cy="9144000"/>
  <p:embeddedFontLst>
    <p:embeddedFont>
      <p:font typeface="Bitter" pitchFamily="2" charset="77"/>
      <p:regular r:id="rId22"/>
      <p:bold r:id="rId23"/>
      <p:italic r:id="rId24"/>
      <p:boldItalic r:id="rId25"/>
    </p:embeddedFont>
    <p:embeddedFont>
      <p:font typeface="Bitter SemiBold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Rubik" pitchFamily="2" charset="-79"/>
      <p:regular r:id="rId36"/>
      <p:bold r:id="rId37"/>
      <p:italic r:id="rId38"/>
      <p:boldItalic r:id="rId39"/>
    </p:embeddedFont>
    <p:embeddedFont>
      <p:font typeface="Rubik Medium" pitchFamily="2" charset="-79"/>
      <p:regular r:id="rId40"/>
      <p:italic r:id="rId41"/>
    </p:embeddedFont>
    <p:embeddedFont>
      <p:font typeface="Rubik SemiBold" pitchFamily="2" charset="-79"/>
      <p:regular r:id="rId42"/>
      <p:bold r:id="rId43"/>
      <p:italic r:id="rId44"/>
      <p:boldItalic r:id="rId45"/>
    </p:embeddedFont>
    <p:embeddedFont>
      <p:font typeface="Source Code Pro" panose="020B0509030403020204" pitchFamily="49" charset="0"/>
      <p:regular r:id="rId46"/>
      <p:bold r:id="rId47"/>
      <p:italic r:id="rId48"/>
      <p:boldItalic r:id="rId49"/>
    </p:embeddedFont>
  </p:embeddedFontLst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95"/>
            <p14:sldId id="464"/>
            <p14:sldId id="492"/>
            <p14:sldId id="261"/>
            <p14:sldId id="49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01" autoAdjust="0"/>
    <p:restoredTop sz="81947" autoAdjust="0"/>
  </p:normalViewPr>
  <p:slideViewPr>
    <p:cSldViewPr snapToGrid="0">
      <p:cViewPr varScale="1">
        <p:scale>
          <a:sx n="50" d="100"/>
          <a:sy n="50" d="100"/>
        </p:scale>
        <p:origin x="216" y="7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338</c:v>
                </c:pt>
                <c:pt idx="1">
                  <c:v>220</c:v>
                </c:pt>
                <c:pt idx="2">
                  <c:v>170</c:v>
                </c:pt>
                <c:pt idx="3">
                  <c:v>119</c:v>
                </c:pt>
                <c:pt idx="4">
                  <c:v>116</c:v>
                </c:pt>
                <c:pt idx="5">
                  <c:v>109</c:v>
                </c:pt>
                <c:pt idx="6">
                  <c:v>98</c:v>
                </c:pt>
                <c:pt idx="7">
                  <c:v>60</c:v>
                </c:pt>
                <c:pt idx="8">
                  <c:v>51</c:v>
                </c:pt>
                <c:pt idx="9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2024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657B121-BCE2-2146-A83E-A933D670D43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5578F3F-6FD8-5342-BC0A-59811D52A10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9.0655188667945179E-3"/>
                  <c:y val="1.1820874844523222E-2"/>
                </c:manualLayout>
              </c:layout>
              <c:tx>
                <c:rich>
                  <a:bodyPr/>
                  <a:lstStyle/>
                  <a:p>
                    <a:fld id="{3DD04432-B302-0245-8116-A5328B098F3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C672715D-07D5-DC41-ABBE-A84709469F7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1AE3649E-8A8A-5A4F-98B9-CF22C38F245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BD9229BF-D42C-EE40-91BE-FF66D8FF89C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D2E5B881-8C4E-8146-BF02-007ED8EA8FA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4739AD1C-4F0E-CE44-BA7B-F5CBC001E94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1.1659387024039429E-2"/>
                  <c:y val="7.3039287344223445E-3"/>
                </c:manualLayout>
              </c:layout>
              <c:tx>
                <c:rich>
                  <a:bodyPr/>
                  <a:lstStyle/>
                  <a:p>
                    <a:fld id="{2FD60B18-49B1-734B-AF8D-46170C15268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D25DAEC-3F91-794E-A112-251285ED70A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FR</c:v>
                </c:pt>
                <c:pt idx="1">
                  <c:v>US</c:v>
                </c:pt>
                <c:pt idx="2">
                  <c:v>NL</c:v>
                </c:pt>
                <c:pt idx="3">
                  <c:v>JP</c:v>
                </c:pt>
                <c:pt idx="4">
                  <c:v>SE</c:v>
                </c:pt>
                <c:pt idx="5">
                  <c:v>ES</c:v>
                </c:pt>
                <c:pt idx="6">
                  <c:v>GB</c:v>
                </c:pt>
                <c:pt idx="7">
                  <c:v>DK</c:v>
                </c:pt>
                <c:pt idx="8">
                  <c:v>CA</c:v>
                </c:pt>
                <c:pt idx="9">
                  <c:v>BG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41972113</c:v>
                </c:pt>
                <c:pt idx="1">
                  <c:v>6251578</c:v>
                </c:pt>
                <c:pt idx="2">
                  <c:v>3926163</c:v>
                </c:pt>
                <c:pt idx="3">
                  <c:v>2091220</c:v>
                </c:pt>
                <c:pt idx="4">
                  <c:v>1909996</c:v>
                </c:pt>
                <c:pt idx="5">
                  <c:v>1041119</c:v>
                </c:pt>
                <c:pt idx="6">
                  <c:v>1005380</c:v>
                </c:pt>
                <c:pt idx="7">
                  <c:v>92465</c:v>
                </c:pt>
                <c:pt idx="8">
                  <c:v>681911</c:v>
                </c:pt>
                <c:pt idx="9">
                  <c:v>576189</c:v>
                </c:pt>
                <c:pt idx="10" formatCode="#,##0">
                  <c:v>4371930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FR</c:v>
                  </c:pt>
                  <c:pt idx="1">
                    <c:v>US</c:v>
                  </c:pt>
                  <c:pt idx="2">
                    <c:v>NL</c:v>
                  </c:pt>
                  <c:pt idx="3">
                    <c:v>JP</c:v>
                  </c:pt>
                  <c:pt idx="4">
                    <c:v>SE</c:v>
                  </c:pt>
                  <c:pt idx="5">
                    <c:v>ES</c:v>
                  </c:pt>
                  <c:pt idx="6">
                    <c:v>GB</c:v>
                  </c:pt>
                  <c:pt idx="7">
                    <c:v>DK</c:v>
                  </c:pt>
                  <c:pt idx="8">
                    <c:v>CA</c:v>
                  </c:pt>
                  <c:pt idx="9">
                    <c:v>BG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8BC1AA8-4232-1646-8AEA-BE8A8C640A5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739793EE-E67C-8A4C-98A4-9930EFCE0CC4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CA3E30C-6540-D24E-9E02-4C5B51DAC6C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7A40B04-E653-9E43-8CCE-329502D514A7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B5DBADA0-3802-554C-9C76-5253CD22833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F3794ED1-90DB-EF45-B186-EDE793A9C42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E8EA9602-72D6-E64B-ACEB-23FE7CA87D7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AB50E532-69F3-9342-9E8B-BC3496C9DD1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1147B587-877A-6C4C-BC19-F79484E8110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EA07C0E0-BF4B-4C47-85E7-97F5E4BF487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GB</c:v>
                </c:pt>
                <c:pt idx="6">
                  <c:v>ES</c:v>
                </c:pt>
                <c:pt idx="7">
                  <c:v>CA</c:v>
                </c:pt>
                <c:pt idx="8">
                  <c:v>FR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12590</c:v>
                </c:pt>
                <c:pt idx="1">
                  <c:v>11029</c:v>
                </c:pt>
                <c:pt idx="2">
                  <c:v>7991</c:v>
                </c:pt>
                <c:pt idx="3">
                  <c:v>4759</c:v>
                </c:pt>
                <c:pt idx="4">
                  <c:v>4278</c:v>
                </c:pt>
                <c:pt idx="5">
                  <c:v>3741</c:v>
                </c:pt>
                <c:pt idx="6">
                  <c:v>3158</c:v>
                </c:pt>
                <c:pt idx="7">
                  <c:v>2717</c:v>
                </c:pt>
                <c:pt idx="8">
                  <c:v>2601</c:v>
                </c:pt>
                <c:pt idx="9">
                  <c:v>1950</c:v>
                </c:pt>
                <c:pt idx="10">
                  <c:v>27969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GB</c:v>
                  </c:pt>
                  <c:pt idx="6">
                    <c:v>ES</c:v>
                  </c:pt>
                  <c:pt idx="7">
                    <c:v>CA</c:v>
                  </c:pt>
                  <c:pt idx="8">
                    <c:v>FR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6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Sheet1!$C$2:$C$18</c:f>
              <c:numCache>
                <c:formatCode>General</c:formatCode>
                <c:ptCount val="17"/>
                <c:pt idx="16" formatCode="0">
                  <c:v>470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DE-D14C-88ED-EB6C8AFDF26F}"/>
              </c:ext>
            </c:extLst>
          </c:dPt>
          <c:dLbls>
            <c:dLbl>
              <c:idx val="16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Sheet1!$D$2:$D$18</c:f>
              <c:numCache>
                <c:formatCode>General</c:formatCode>
                <c:ptCount val="17"/>
                <c:pt idx="16" formatCode="0">
                  <c:v>1880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33</c:v>
                </c:pt>
                <c:pt idx="1">
                  <c:v>52</c:v>
                </c:pt>
                <c:pt idx="2">
                  <c:v>115</c:v>
                </c:pt>
                <c:pt idx="3">
                  <c:v>145</c:v>
                </c:pt>
                <c:pt idx="4">
                  <c:v>197</c:v>
                </c:pt>
                <c:pt idx="5">
                  <c:v>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124</c:v>
                </c:pt>
                <c:pt idx="1">
                  <c:v>200</c:v>
                </c:pt>
                <c:pt idx="2">
                  <c:v>452</c:v>
                </c:pt>
                <c:pt idx="3">
                  <c:v>542</c:v>
                </c:pt>
                <c:pt idx="4">
                  <c:v>741</c:v>
                </c:pt>
                <c:pt idx="5">
                  <c:v>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04/06/2024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04/06/2024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259F-303C-F894-4EB7-7812C76C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EA834-49ED-ADE0-8D7D-C031FBD6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DE9DA-F602-C393-A1F0-71DA55E79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AD9-03AE-BEE2-AE52-89362E5B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7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6/4/24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6/4/24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6/4/24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6/4/24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6/4/24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6/4/24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6/4/24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04/06/2024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6/4/24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04/06/2024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6/4/24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6/4/24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04/06/2024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emf"/><Relationship Id="rId5" Type="http://schemas.openxmlformats.org/officeDocument/2006/relationships/chart" Target="../charts/chart1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April 2024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2024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94561369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113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50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 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43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42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39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37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25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94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873999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April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35A0B-1115-9E38-0AA7-CD9B6BA6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80D2DB8-02C8-3CE8-2447-F26EA69E9F44}"/>
              </a:ext>
            </a:extLst>
          </p:cNvPr>
          <p:cNvSpPr/>
          <p:nvPr/>
        </p:nvSpPr>
        <p:spPr>
          <a:xfrm>
            <a:off x="9401157" y="3901188"/>
            <a:ext cx="5707938" cy="5707938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vv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3764CC-144E-BF5C-33F9-DFD2D2260A91}"/>
              </a:ext>
            </a:extLst>
          </p:cNvPr>
          <p:cNvSpPr/>
          <p:nvPr/>
        </p:nvSpPr>
        <p:spPr>
          <a:xfrm>
            <a:off x="5497153" y="258522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10FE5-60F0-E452-7DA8-3813390EB5FA}"/>
              </a:ext>
            </a:extLst>
          </p:cNvPr>
          <p:cNvSpPr/>
          <p:nvPr/>
        </p:nvSpPr>
        <p:spPr>
          <a:xfrm>
            <a:off x="3198197" y="6109815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B4250FE-594A-6E07-501D-ED3BF36016BB}"/>
              </a:ext>
            </a:extLst>
          </p:cNvPr>
          <p:cNvSpPr/>
          <p:nvPr/>
        </p:nvSpPr>
        <p:spPr>
          <a:xfrm>
            <a:off x="4828751" y="9433747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0F2783-3537-B985-1A88-03D59A6E2B5F}"/>
              </a:ext>
            </a:extLst>
          </p:cNvPr>
          <p:cNvSpPr/>
          <p:nvPr/>
        </p:nvSpPr>
        <p:spPr>
          <a:xfrm>
            <a:off x="17876278" y="9433866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932CCE-143F-8B02-06C2-86D1E0948EEE}"/>
              </a:ext>
            </a:extLst>
          </p:cNvPr>
          <p:cNvSpPr/>
          <p:nvPr/>
        </p:nvSpPr>
        <p:spPr>
          <a:xfrm>
            <a:off x="20314248" y="6105333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B37D7-37C4-C71D-4882-18CCAB0AD5ED}"/>
              </a:ext>
            </a:extLst>
          </p:cNvPr>
          <p:cNvSpPr/>
          <p:nvPr/>
        </p:nvSpPr>
        <p:spPr>
          <a:xfrm>
            <a:off x="4283765" y="2558516"/>
            <a:ext cx="31979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Suggestions reviewed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E2FF7-C748-25CA-F379-77D716678ACC}"/>
              </a:ext>
            </a:extLst>
          </p:cNvPr>
          <p:cNvSpPr>
            <a:spLocks noChangeAspect="1"/>
          </p:cNvSpPr>
          <p:nvPr/>
        </p:nvSpPr>
        <p:spPr>
          <a:xfrm>
            <a:off x="19509368" y="6152315"/>
            <a:ext cx="2664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Collections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B7CA87-F9C5-B04D-1F5E-64382D53A6E5}"/>
              </a:ext>
            </a:extLst>
          </p:cNvPr>
          <p:cNvSpPr/>
          <p:nvPr/>
        </p:nvSpPr>
        <p:spPr>
          <a:xfrm>
            <a:off x="2973388" y="9549860"/>
            <a:ext cx="33583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 editors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C16FC5-34A4-7A6F-40C2-C16C9A53807C}"/>
              </a:ext>
            </a:extLst>
          </p:cNvPr>
          <p:cNvSpPr/>
          <p:nvPr/>
        </p:nvSpPr>
        <p:spPr>
          <a:xfrm>
            <a:off x="2474843" y="6029158"/>
            <a:ext cx="2466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0B3168-6DC2-1BD8-F9C8-C5F8C5148496}"/>
              </a:ext>
            </a:extLst>
          </p:cNvPr>
          <p:cNvSpPr/>
          <p:nvPr/>
        </p:nvSpPr>
        <p:spPr>
          <a:xfrm>
            <a:off x="17709318" y="9650296"/>
            <a:ext cx="33883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Digitized specimens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5C0CB-D861-9595-5017-7982270570AA}"/>
              </a:ext>
            </a:extLst>
          </p:cNvPr>
          <p:cNvSpPr txBox="1"/>
          <p:nvPr/>
        </p:nvSpPr>
        <p:spPr>
          <a:xfrm>
            <a:off x="3763387" y="10195269"/>
            <a:ext cx="2568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53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22318-02AF-AE7A-4DC7-6C1BA2AD4775}"/>
              </a:ext>
            </a:extLst>
          </p:cNvPr>
          <p:cNvSpPr txBox="1"/>
          <p:nvPr/>
        </p:nvSpPr>
        <p:spPr>
          <a:xfrm>
            <a:off x="19509368" y="6818244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7,734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ADFBF-848A-4A5D-B6E8-4CD1FE46D375}"/>
              </a:ext>
            </a:extLst>
          </p:cNvPr>
          <p:cNvSpPr txBox="1"/>
          <p:nvPr/>
        </p:nvSpPr>
        <p:spPr>
          <a:xfrm>
            <a:off x="17674108" y="10785882"/>
            <a:ext cx="3850541" cy="830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216,294, 305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CC0FB9-F0CE-8A93-0F54-C004A4183ADC}"/>
              </a:ext>
            </a:extLst>
          </p:cNvPr>
          <p:cNvSpPr txBox="1"/>
          <p:nvPr/>
        </p:nvSpPr>
        <p:spPr>
          <a:xfrm>
            <a:off x="5379751" y="3633538"/>
            <a:ext cx="2083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1,610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B441F7-3EE2-39D5-17B4-C0557BC91D18}"/>
              </a:ext>
            </a:extLst>
          </p:cNvPr>
          <p:cNvSpPr txBox="1"/>
          <p:nvPr/>
        </p:nvSpPr>
        <p:spPr>
          <a:xfrm>
            <a:off x="2096797" y="6640436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CDAEA0-237B-9C3C-3CE6-308A8DEF20CD}"/>
              </a:ext>
            </a:extLst>
          </p:cNvPr>
          <p:cNvSpPr/>
          <p:nvPr/>
        </p:nvSpPr>
        <p:spPr>
          <a:xfrm>
            <a:off x="19140440" y="630468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620207-0E97-CDB0-4CAE-4598698B9629}"/>
              </a:ext>
            </a:extLst>
          </p:cNvPr>
          <p:cNvSpPr/>
          <p:nvPr/>
        </p:nvSpPr>
        <p:spPr>
          <a:xfrm>
            <a:off x="5106771" y="622928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4BB6FE-B48F-6F13-1527-34E84197776B}"/>
              </a:ext>
            </a:extLst>
          </p:cNvPr>
          <p:cNvSpPr/>
          <p:nvPr/>
        </p:nvSpPr>
        <p:spPr>
          <a:xfrm>
            <a:off x="17388889" y="268943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E4967-3D92-E210-C4C9-DD323D6DB93A}"/>
              </a:ext>
            </a:extLst>
          </p:cNvPr>
          <p:cNvSpPr>
            <a:spLocks noChangeAspect="1"/>
          </p:cNvSpPr>
          <p:nvPr/>
        </p:nvSpPr>
        <p:spPr>
          <a:xfrm>
            <a:off x="16875969" y="2619857"/>
            <a:ext cx="3004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Institutions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4E293F-DCB9-AD3E-621C-4D0C0DB6E62B}"/>
              </a:ext>
            </a:extLst>
          </p:cNvPr>
          <p:cNvSpPr txBox="1"/>
          <p:nvPr/>
        </p:nvSpPr>
        <p:spPr>
          <a:xfrm>
            <a:off x="15903623" y="3277009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7,916	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2ED76-70F3-C744-54A4-48F155C85E93}"/>
              </a:ext>
            </a:extLst>
          </p:cNvPr>
          <p:cNvSpPr/>
          <p:nvPr/>
        </p:nvSpPr>
        <p:spPr>
          <a:xfrm>
            <a:off x="16476578" y="277182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323D7A-3F30-443E-C86C-355421455403}"/>
              </a:ext>
            </a:extLst>
          </p:cNvPr>
          <p:cNvSpPr/>
          <p:nvPr/>
        </p:nvSpPr>
        <p:spPr>
          <a:xfrm>
            <a:off x="17299199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22791A-9E39-B7D2-54EC-FA5F18962E30}"/>
              </a:ext>
            </a:extLst>
          </p:cNvPr>
          <p:cNvSpPr/>
          <p:nvPr/>
        </p:nvSpPr>
        <p:spPr>
          <a:xfrm>
            <a:off x="6530256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29F537-8F29-F444-A8EB-9FE1CE7FBAE9}"/>
              </a:ext>
            </a:extLst>
          </p:cNvPr>
          <p:cNvSpPr/>
          <p:nvPr/>
        </p:nvSpPr>
        <p:spPr>
          <a:xfrm>
            <a:off x="7638844" y="275284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946DFFBA-E3DA-6EB5-0D91-3F108B8BBE68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DK" b="1" dirty="0">
                <a:latin typeface="Rubik SemiBold" pitchFamily="2" charset="-79"/>
                <a:cs typeface="Rubik SemiBold" pitchFamily="2" charset="-79"/>
              </a:rPr>
              <a:t>scientific-collections.gbif.org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7568242-B851-0D8A-883D-A694F640ACCE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err="1">
                <a:latin typeface="Rubik Medium" pitchFamily="2" charset="-79"/>
              </a:rPr>
              <a:t>GRSciColl</a:t>
            </a:r>
            <a:r>
              <a:rPr lang="en-GB" sz="2000" dirty="0">
                <a:latin typeface="Rubik Medium" pitchFamily="2" charset="-79"/>
              </a:rPr>
              <a:t> by the numbers | 27 April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D26BB-F933-CCCB-3316-43990E8E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541" y="6640436"/>
            <a:ext cx="8333047" cy="413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69ACB-36BF-00A7-24BF-CDC0EE5DE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197" y="4491462"/>
            <a:ext cx="3601605" cy="2387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03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2,690,679,082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10,393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202.7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103,568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2,202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20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 April 2024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166.6 million records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with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110.2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51.2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2.8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1,329,424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8,553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April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April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CC9A2FD-F1B8-C464-3D1A-4BD492D21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48" b="748"/>
          <a:stretch/>
        </p:blipFill>
        <p:spPr>
          <a:xfrm>
            <a:off x="7093030" y="3265349"/>
            <a:ext cx="16582944" cy="82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5CCBB1D-767B-61AE-1EC1-B47DA0D5E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3" r="4178" b="10216"/>
          <a:stretch/>
        </p:blipFill>
        <p:spPr>
          <a:xfrm>
            <a:off x="8065827" y="3748006"/>
            <a:ext cx="15597448" cy="78074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0713633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April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2024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27517"/>
              </p:ext>
            </p:extLst>
          </p:nvPr>
        </p:nvGraphicFramePr>
        <p:xfrm>
          <a:off x="2109788" y="3257553"/>
          <a:ext cx="20162837" cy="877402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2023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174,335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207,858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93,536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9.85%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4.72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172,517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290,283</a:t>
                      </a:r>
                      <a:endParaRPr lang="en-GB" sz="1800" b="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52,251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5.50%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2.94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85,066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110,356</a:t>
                      </a:r>
                      <a:endParaRPr lang="en-GB" sz="1800" b="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51,867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5.46%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4.52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97,668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112,610</a:t>
                      </a:r>
                      <a:endParaRPr lang="en-GB" sz="1800" b="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48,422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5.10%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3.87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68,357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88,259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45,895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4.84%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6.67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86,639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105,000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45,150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4.76%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4.30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78,625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94,031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40,433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4.26%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4.84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54,138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66,804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38,078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4.01%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5.94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61,028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76,017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36,488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3.84%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5.82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74,324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82,419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30,495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3.21%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3.56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47,015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60,949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30,475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3.21%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6.14%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8867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1,727,146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2,207,413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949,188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April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2024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55812083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6365364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41,972,113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13,208,845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6,251,578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151,004,708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3,926,163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14,293,849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Japan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2,091,220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900,859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1,909,996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9,339,841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1,041,119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7,633,366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1,005,380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36,220,446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924,656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3,870,362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681,911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22,744,659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Bulgaria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576,189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217,015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4,371,930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81,266,325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64,752,255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355,993,458</a:t>
                      </a:r>
                      <a:endParaRPr lang="da-DK" sz="1800" b="0" dirty="0">
                        <a:solidFill>
                          <a:schemeClr val="accent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April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2024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92287219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12,590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39,253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11,029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34,275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7,99a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26,051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4,759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18,370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4,278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19,341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3,741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10,044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3,158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13,492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2,717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6,649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2,601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7,248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1,950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3,094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27,969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87,262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82,783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267,773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563408900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130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April 2024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9695354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31 March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9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18725</TotalTime>
  <Words>852</Words>
  <Application>Microsoft Macintosh PowerPoint</Application>
  <PresentationFormat>Custom</PresentationFormat>
  <Paragraphs>433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Rubik Medium</vt:lpstr>
      <vt:lpstr>Source Code Pro</vt:lpstr>
      <vt:lpstr>Arial</vt:lpstr>
      <vt:lpstr>Bitter SemiBold</vt:lpstr>
      <vt:lpstr>Roboto Condensed Light</vt:lpstr>
      <vt:lpstr>Rubik SemiBold</vt:lpstr>
      <vt:lpstr>Roboto</vt:lpstr>
      <vt:lpstr>Bitter</vt:lpstr>
      <vt:lpstr>Rubik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2024</vt:lpstr>
      <vt:lpstr>Occurrences published by country: 2024</vt:lpstr>
      <vt:lpstr>Data download requests by country: 2024</vt:lpstr>
      <vt:lpstr>Peer-reviewed publications using GBIF-mediated data</vt:lpstr>
      <vt:lpstr>Data use in peer-reviewed journals: 2024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Kyle Copas</cp:lastModifiedBy>
  <cp:revision>106</cp:revision>
  <dcterms:created xsi:type="dcterms:W3CDTF">2023-04-27T10:02:36Z</dcterms:created>
  <dcterms:modified xsi:type="dcterms:W3CDTF">2024-06-06T15:39:32Z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